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9" r:id="rId2"/>
    <p:sldId id="257" r:id="rId3"/>
    <p:sldId id="297" r:id="rId4"/>
    <p:sldId id="271" r:id="rId5"/>
    <p:sldId id="311" r:id="rId6"/>
    <p:sldId id="310" r:id="rId7"/>
    <p:sldId id="309" r:id="rId8"/>
    <p:sldId id="308" r:id="rId9"/>
    <p:sldId id="315" r:id="rId10"/>
    <p:sldId id="316" r:id="rId11"/>
    <p:sldId id="274" r:id="rId12"/>
    <p:sldId id="317" r:id="rId13"/>
    <p:sldId id="314" r:id="rId14"/>
    <p:sldId id="318" r:id="rId15"/>
    <p:sldId id="319" r:id="rId16"/>
    <p:sldId id="320" r:id="rId17"/>
    <p:sldId id="321" r:id="rId18"/>
    <p:sldId id="322" r:id="rId19"/>
    <p:sldId id="323"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68F5BF-2937-2FE5-8487-C732FE61B464}" name="Ta Kien" initials="TK" userId="bcdd8ed20498b6d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3" d="100"/>
          <a:sy n="83" d="100"/>
        </p:scale>
        <p:origin x="63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27/6/2024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27/6/2024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472335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r>
              <a:rPr lang="vi" err="1"/>
              <a:t>CoAP</a:t>
            </a:r>
            <a:r>
              <a:rPr lang="vi"/>
              <a:t> theo mô hình client/server. Client gửi yêu cầu đến máy chủ, sau đó máy chủ gửi lại phản hồi. Client có thể GET, PUT, POST và DELETE các tài nguyên.</a:t>
            </a:r>
            <a:endParaRPr lang="vi-VN"/>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70229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r>
              <a:rPr lang="vi"/>
              <a:t>Cảm biến là bên chủ động trong việc đo dữ liệu và gửi yêu cầu, khởi tạo kết nối, gửi dữ liệu cho gateway nên nó sẽ đóng vai trò là client, còn gateway lắng nghe các yêu cầu, nhận dữ liệu, quản lý tài nguyên và phản hồi lại chúng nên đóng vai trò là server. Cảm biến ánh sáng, chất lượng không khí chủ động đọc dữ liệu và gửi đến gateway, do đó nó là client.</a:t>
            </a:r>
            <a:endParaRPr lang="vi-VN"/>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54091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r>
              <a:rPr lang="vi">
                <a:latin typeface="Arial"/>
                <a:cs typeface="Arial"/>
              </a:rPr>
              <a:t>Việc điều khiển ánh sáng xảy ra chỉ khi có tín hiệu điều khiển từ </a:t>
            </a:r>
            <a:r>
              <a:rPr lang="vi" err="1">
                <a:latin typeface="Arial"/>
                <a:cs typeface="Arial"/>
              </a:rPr>
              <a:t>gateway</a:t>
            </a:r>
            <a:r>
              <a:rPr lang="vi">
                <a:latin typeface="Arial"/>
                <a:cs typeface="Arial"/>
              </a:rPr>
              <a:t> và tín hiệu điều khiển này có tính chất hướng sự kiện mà không luân phiên theo chu kỳ. Vì vậy, để truyền nhận dữ liệu, giao diện sử dụng để giao tiếp của thiết bị đèn đóng vai trò là </a:t>
            </a:r>
            <a:r>
              <a:rPr lang="vi" err="1">
                <a:latin typeface="Arial"/>
                <a:cs typeface="Arial"/>
              </a:rPr>
              <a:t>server</a:t>
            </a:r>
            <a:r>
              <a:rPr lang="vi">
                <a:latin typeface="Arial"/>
                <a:cs typeface="Arial"/>
              </a:rPr>
              <a:t> lắng nghe yêu cầu của </a:t>
            </a:r>
            <a:r>
              <a:rPr lang="vi" err="1">
                <a:latin typeface="Arial"/>
                <a:cs typeface="Arial"/>
              </a:rPr>
              <a:t>gateway</a:t>
            </a:r>
            <a:r>
              <a:rPr lang="vi">
                <a:latin typeface="Arial"/>
                <a:cs typeface="Arial"/>
              </a:rPr>
              <a:t>, còn phía </a:t>
            </a:r>
            <a:r>
              <a:rPr lang="vi" err="1">
                <a:latin typeface="Arial"/>
                <a:cs typeface="Arial"/>
              </a:rPr>
              <a:t>client</a:t>
            </a:r>
            <a:r>
              <a:rPr lang="vi">
                <a:latin typeface="Arial"/>
                <a:cs typeface="Arial"/>
              </a:rPr>
              <a:t> hay </a:t>
            </a:r>
            <a:r>
              <a:rPr lang="vi" err="1">
                <a:latin typeface="Arial"/>
                <a:cs typeface="Arial"/>
              </a:rPr>
              <a:t>gateway</a:t>
            </a:r>
            <a:r>
              <a:rPr lang="vi">
                <a:latin typeface="Arial"/>
                <a:cs typeface="Arial"/>
              </a:rPr>
              <a:t> sẽ gửi tín hiệu điều khiển đến </a:t>
            </a:r>
            <a:r>
              <a:rPr lang="vi" err="1">
                <a:latin typeface="Arial"/>
                <a:cs typeface="Arial"/>
              </a:rPr>
              <a:t>server</a:t>
            </a:r>
            <a:r>
              <a:rPr lang="vi">
                <a:latin typeface="Arial"/>
                <a:cs typeface="Arial"/>
              </a:rPr>
              <a:t> bằng phương thức PUT. Để đảm bảo độ tin cậy cho truyền nhận dữ liệu, gói tin phàn hồi sẽ được gửi lại </a:t>
            </a:r>
            <a:r>
              <a:rPr lang="vi" err="1">
                <a:latin typeface="Arial"/>
                <a:cs typeface="Arial"/>
              </a:rPr>
              <a:t>gateway</a:t>
            </a:r>
            <a:r>
              <a:rPr lang="vi">
                <a:latin typeface="Arial"/>
                <a:cs typeface="Arial"/>
              </a:rPr>
              <a:t> sau khi thiết bị đèn đã nhận được tín hiệu điều khiển.</a:t>
            </a:r>
            <a:endParaRPr lang="vi-VN">
              <a:latin typeface="Arial"/>
              <a:cs typeface="Arial"/>
            </a:endParaRPr>
          </a:p>
          <a:p>
            <a:pPr algn="just"/>
            <a:endParaRPr lang="vi">
              <a:latin typeface="Arial"/>
              <a:cs typeface="Arial"/>
            </a:endParaRPr>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188738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endParaRPr lang="vi">
              <a:latin typeface="Arial"/>
              <a:cs typeface="Arial"/>
            </a:endParaRPr>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4011726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endParaRPr lang="vi">
              <a:latin typeface="Arial"/>
              <a:cs typeface="Arial"/>
            </a:endParaRPr>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195118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endParaRPr lang="vi">
              <a:latin typeface="Arial"/>
              <a:cs typeface="Arial"/>
            </a:endParaRPr>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16885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endParaRPr lang="vi">
              <a:latin typeface="Arial"/>
              <a:cs typeface="Arial"/>
            </a:endParaRPr>
          </a:p>
          <a:p>
            <a:endParaRPr lang="en-US">
              <a:latin typeface="Calibri"/>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499179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27/6/2024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27/6/2024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27/6/2024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27/6/2024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27/6/2024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27/6/2024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27/6/2024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27/6/2024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27/6/2024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27/6/2024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27/6/2024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mc:AlternateContent xmlns:mc="http://schemas.openxmlformats.org/markup-compatibility/2006" xmlns:p14="http://schemas.microsoft.com/office/powerpoint/2010/main">
    <mc:Choice Requires="p14">
      <p:transition spd="slow" p14:dur="2000" advTm="1585"/>
    </mc:Choice>
    <mc:Fallback xmlns="">
      <p:transition spd="slow" advTm="15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CAC2-836B-0F9D-4316-4A073F6B7B75}"/>
              </a:ext>
            </a:extLst>
          </p:cNvPr>
          <p:cNvSpPr>
            <a:spLocks noGrp="1"/>
          </p:cNvSpPr>
          <p:nvPr>
            <p:ph type="title"/>
          </p:nvPr>
        </p:nvSpPr>
        <p:spPr/>
        <p:txBody>
          <a:bodyPr/>
          <a:lstStyle/>
          <a:p>
            <a:r>
              <a:rPr lang="vi-VN" dirty="0"/>
              <a:t>3. Thiết kế kết nối cho HVAC</a:t>
            </a:r>
            <a:endParaRPr lang="en-US" dirty="0"/>
          </a:p>
        </p:txBody>
      </p:sp>
      <p:sp>
        <p:nvSpPr>
          <p:cNvPr id="4" name="Slide Number Placeholder 3">
            <a:extLst>
              <a:ext uri="{FF2B5EF4-FFF2-40B4-BE49-F238E27FC236}">
                <a16:creationId xmlns:a16="http://schemas.microsoft.com/office/drawing/2014/main" id="{E1848D56-2250-4FBD-0804-F3667F9ECA01}"/>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5" name="Picture 4" descr="A diagram of a computer network&#10;&#10;Description automatically generated">
            <a:extLst>
              <a:ext uri="{FF2B5EF4-FFF2-40B4-BE49-F238E27FC236}">
                <a16:creationId xmlns:a16="http://schemas.microsoft.com/office/drawing/2014/main" id="{7D232E1E-2CE9-32CB-0DA5-4E42235B7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413" y="887148"/>
            <a:ext cx="7143938" cy="4835226"/>
          </a:xfrm>
          <a:prstGeom prst="rect">
            <a:avLst/>
          </a:prstGeom>
        </p:spPr>
      </p:pic>
    </p:spTree>
    <p:extLst>
      <p:ext uri="{BB962C8B-B14F-4D97-AF65-F5344CB8AC3E}">
        <p14:creationId xmlns:p14="http://schemas.microsoft.com/office/powerpoint/2010/main" val="3084319186"/>
      </p:ext>
    </p:extLst>
  </p:cSld>
  <p:clrMapOvr>
    <a:masterClrMapping/>
  </p:clrMapOvr>
  <mc:AlternateContent xmlns:mc="http://schemas.openxmlformats.org/markup-compatibility/2006">
    <mc:Choice xmlns:p14="http://schemas.microsoft.com/office/powerpoint/2010/main" Requires="p14">
      <p:transition spd="slow" p14:dur="2000" advTm="66013"/>
    </mc:Choice>
    <mc:Fallback>
      <p:transition spd="slow" advTm="6601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000" dirty="0"/>
              <a:t>Thiết kế thành phần hệ thống sử dụng CoAP</a:t>
            </a:r>
            <a:endParaRPr lang="en-US" sz="6000" dirty="0"/>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11</a:t>
            </a:fld>
            <a:endParaRPr lang="en-US"/>
          </a:p>
        </p:txBody>
      </p:sp>
    </p:spTree>
    <p:extLst>
      <p:ext uri="{BB962C8B-B14F-4D97-AF65-F5344CB8AC3E}">
        <p14:creationId xmlns:p14="http://schemas.microsoft.com/office/powerpoint/2010/main" val="2985676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138E-2D89-F8B6-F728-2EFB8F927526}"/>
              </a:ext>
            </a:extLst>
          </p:cNvPr>
          <p:cNvSpPr>
            <a:spLocks noGrp="1"/>
          </p:cNvSpPr>
          <p:nvPr>
            <p:ph type="title"/>
          </p:nvPr>
        </p:nvSpPr>
        <p:spPr/>
        <p:txBody>
          <a:bodyPr lIns="91440" tIns="45720" rIns="91440" bIns="45720" anchor="t"/>
          <a:lstStyle/>
          <a:p>
            <a:r>
              <a:rPr lang="vi-VN">
                <a:latin typeface="Lato"/>
                <a:ea typeface="Lato"/>
                <a:cs typeface="Lato"/>
              </a:rPr>
              <a:t>1. Giao thức </a:t>
            </a:r>
            <a:r>
              <a:rPr lang="vi-VN" err="1">
                <a:latin typeface="Lato"/>
                <a:ea typeface="Lato"/>
                <a:cs typeface="Lato"/>
              </a:rPr>
              <a:t>CoAP</a:t>
            </a:r>
            <a:endParaRPr lang="en-US" err="1">
              <a:latin typeface="Lato"/>
              <a:ea typeface="Lato"/>
              <a:cs typeface="Lato"/>
            </a:endParaRPr>
          </a:p>
        </p:txBody>
      </p:sp>
      <p:sp>
        <p:nvSpPr>
          <p:cNvPr id="3" name="Text Placeholder 2">
            <a:extLst>
              <a:ext uri="{FF2B5EF4-FFF2-40B4-BE49-F238E27FC236}">
                <a16:creationId xmlns:a16="http://schemas.microsoft.com/office/drawing/2014/main" id="{02CCA35C-083C-DB38-ADDA-E552F4BDAA22}"/>
              </a:ext>
            </a:extLst>
          </p:cNvPr>
          <p:cNvSpPr>
            <a:spLocks noGrp="1"/>
          </p:cNvSpPr>
          <p:nvPr>
            <p:ph type="body" sz="quarter" idx="13"/>
          </p:nvPr>
        </p:nvSpPr>
        <p:spPr>
          <a:xfrm>
            <a:off x="150633" y="1348812"/>
            <a:ext cx="4524747" cy="4938713"/>
          </a:xfrm>
        </p:spPr>
        <p:txBody>
          <a:bodyPr lIns="91440" tIns="45720" rIns="91440" bIns="45720" anchor="t"/>
          <a:lstStyle/>
          <a:p>
            <a:pPr algn="just">
              <a:buNone/>
            </a:pPr>
            <a:r>
              <a:rPr lang="vi" sz="2000">
                <a:latin typeface="Lato"/>
                <a:ea typeface="Lato"/>
                <a:cs typeface="Times New Roman"/>
              </a:rPr>
              <a:t>  </a:t>
            </a:r>
            <a:r>
              <a:rPr lang="vi" sz="2000" err="1">
                <a:latin typeface="Lato"/>
                <a:ea typeface="Lato"/>
                <a:cs typeface="Times New Roman"/>
              </a:rPr>
              <a:t>CoAP</a:t>
            </a:r>
            <a:r>
              <a:rPr lang="vi" sz="2000">
                <a:latin typeface="Lato"/>
                <a:ea typeface="Lato"/>
                <a:cs typeface="Times New Roman"/>
              </a:rPr>
              <a:t> là một giao thức truyền tải tài liệu theo mô hình </a:t>
            </a:r>
            <a:r>
              <a:rPr lang="vi" sz="2000" err="1">
                <a:latin typeface="Lato"/>
                <a:ea typeface="Lato"/>
                <a:cs typeface="Times New Roman"/>
              </a:rPr>
              <a:t>client</a:t>
            </a:r>
            <a:r>
              <a:rPr lang="vi" sz="2000">
                <a:latin typeface="Lato"/>
                <a:ea typeface="Lato"/>
                <a:cs typeface="Times New Roman"/>
              </a:rPr>
              <a:t>/</a:t>
            </a:r>
            <a:r>
              <a:rPr lang="vi" sz="2000" err="1">
                <a:latin typeface="Lato"/>
                <a:ea typeface="Lato"/>
                <a:cs typeface="Times New Roman"/>
              </a:rPr>
              <a:t>server</a:t>
            </a:r>
            <a:r>
              <a:rPr lang="vi" sz="2000">
                <a:latin typeface="Lato"/>
                <a:ea typeface="Lato"/>
                <a:cs typeface="Times New Roman"/>
              </a:rPr>
              <a:t> dựa trên </a:t>
            </a:r>
            <a:r>
              <a:rPr lang="vi" sz="2000" err="1">
                <a:latin typeface="Lato"/>
                <a:ea typeface="Lato"/>
                <a:cs typeface="Times New Roman"/>
              </a:rPr>
              <a:t>internet</a:t>
            </a:r>
            <a:r>
              <a:rPr lang="vi" sz="2000">
                <a:latin typeface="Lato"/>
                <a:ea typeface="Lato"/>
                <a:cs typeface="Times New Roman"/>
              </a:rPr>
              <a:t> tương tự như giao thức HTTP nhưng được thiết kế cho các thiết bị ràng buộc. Giao thức này hỗ trợ một giao thức </a:t>
            </a:r>
            <a:r>
              <a:rPr lang="vi" sz="2000" err="1">
                <a:latin typeface="Lato"/>
                <a:ea typeface="Lato"/>
                <a:cs typeface="Times New Roman"/>
              </a:rPr>
              <a:t>one</a:t>
            </a:r>
            <a:r>
              <a:rPr lang="vi" sz="2000">
                <a:latin typeface="Lato"/>
                <a:ea typeface="Lato"/>
                <a:cs typeface="Times New Roman"/>
              </a:rPr>
              <a:t>-to-</a:t>
            </a:r>
            <a:r>
              <a:rPr lang="vi" sz="2000" err="1">
                <a:latin typeface="Lato"/>
                <a:ea typeface="Lato"/>
                <a:cs typeface="Times New Roman"/>
              </a:rPr>
              <a:t>one</a:t>
            </a:r>
            <a:r>
              <a:rPr lang="vi" sz="2000">
                <a:latin typeface="Lato"/>
                <a:ea typeface="Lato"/>
                <a:cs typeface="Times New Roman"/>
              </a:rPr>
              <a:t> để chuyển đổi trạng thái thông tin giữa </a:t>
            </a:r>
            <a:r>
              <a:rPr lang="vi" sz="2000" err="1">
                <a:latin typeface="Lato"/>
                <a:ea typeface="Lato"/>
                <a:cs typeface="Times New Roman"/>
              </a:rPr>
              <a:t>client</a:t>
            </a:r>
            <a:r>
              <a:rPr lang="vi" sz="2000">
                <a:latin typeface="Lato"/>
                <a:ea typeface="Lato"/>
                <a:cs typeface="Times New Roman"/>
              </a:rPr>
              <a:t> và </a:t>
            </a:r>
            <a:r>
              <a:rPr lang="vi" sz="2000" err="1">
                <a:latin typeface="Lato"/>
                <a:ea typeface="Lato"/>
                <a:cs typeface="Times New Roman"/>
              </a:rPr>
              <a:t>server</a:t>
            </a:r>
            <a:r>
              <a:rPr lang="vi" sz="2000">
                <a:latin typeface="Lato"/>
                <a:ea typeface="Lato"/>
                <a:cs typeface="Times New Roman"/>
              </a:rPr>
              <a:t>.</a:t>
            </a:r>
            <a:endParaRPr lang="vi-VN">
              <a:latin typeface="Lato"/>
              <a:ea typeface="Lato"/>
            </a:endParaRPr>
          </a:p>
          <a:p>
            <a:pPr algn="just">
              <a:buNone/>
            </a:pPr>
            <a:r>
              <a:rPr lang="vi" sz="2000">
                <a:latin typeface="Lato"/>
                <a:ea typeface="Lato"/>
                <a:cs typeface="Times New Roman"/>
              </a:rPr>
              <a:t>  </a:t>
            </a:r>
            <a:r>
              <a:rPr lang="vi" sz="2000" err="1">
                <a:latin typeface="Lato"/>
                <a:ea typeface="Lato"/>
                <a:cs typeface="Times New Roman"/>
              </a:rPr>
              <a:t>CoAP</a:t>
            </a:r>
            <a:r>
              <a:rPr lang="vi" sz="2000">
                <a:latin typeface="Lato"/>
                <a:ea typeface="Lato"/>
                <a:cs typeface="Times New Roman"/>
              </a:rPr>
              <a:t> sử dụng UDP (</a:t>
            </a:r>
            <a:r>
              <a:rPr lang="vi" sz="2000" err="1">
                <a:latin typeface="Lato"/>
                <a:ea typeface="Lato"/>
                <a:cs typeface="Times New Roman"/>
              </a:rPr>
              <a:t>User</a:t>
            </a:r>
            <a:r>
              <a:rPr lang="vi" sz="2000">
                <a:latin typeface="Lato"/>
                <a:ea typeface="Lato"/>
                <a:cs typeface="Times New Roman"/>
              </a:rPr>
              <a:t> </a:t>
            </a:r>
            <a:r>
              <a:rPr lang="vi" sz="2000" err="1">
                <a:latin typeface="Lato"/>
                <a:ea typeface="Lato"/>
                <a:cs typeface="Times New Roman"/>
              </a:rPr>
              <a:t>Datagram</a:t>
            </a:r>
            <a:r>
              <a:rPr lang="vi" sz="2000">
                <a:latin typeface="Lato"/>
                <a:ea typeface="Lato"/>
                <a:cs typeface="Times New Roman"/>
              </a:rPr>
              <a:t> </a:t>
            </a:r>
            <a:r>
              <a:rPr lang="vi" sz="2000" err="1">
                <a:latin typeface="Lato"/>
                <a:ea typeface="Lato"/>
                <a:cs typeface="Times New Roman"/>
              </a:rPr>
              <a:t>Protocol</a:t>
            </a:r>
            <a:r>
              <a:rPr lang="vi" sz="2000">
                <a:latin typeface="Lato"/>
                <a:ea typeface="Lato"/>
                <a:cs typeface="Times New Roman"/>
              </a:rPr>
              <a:t>), không hỗ trợ TCP.</a:t>
            </a:r>
            <a:endParaRPr lang="vi" sz="2000">
              <a:latin typeface="Lato"/>
              <a:cs typeface="Times New Roman"/>
            </a:endParaRPr>
          </a:p>
          <a:p>
            <a:pPr algn="just">
              <a:buNone/>
            </a:pPr>
            <a:endParaRPr lang="vi-VN" sz="2000"/>
          </a:p>
          <a:p>
            <a:pPr marL="0" indent="0">
              <a:buNone/>
            </a:pPr>
            <a:endParaRPr lang="vi-VN" sz="2000" b="1"/>
          </a:p>
        </p:txBody>
      </p:sp>
      <p:sp>
        <p:nvSpPr>
          <p:cNvPr id="4" name="Slide Number Placeholder 3">
            <a:extLst>
              <a:ext uri="{FF2B5EF4-FFF2-40B4-BE49-F238E27FC236}">
                <a16:creationId xmlns:a16="http://schemas.microsoft.com/office/drawing/2014/main" id="{A1B91B3D-EEF2-E640-E555-41F213DBC2D5}"/>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6" name="Hình ảnh 5" descr="Ảnh có chứa văn bản, ảnh chụp màn hình, biểu đồ, hàng&#10;&#10;Mô tả được tự động tạo">
            <a:extLst>
              <a:ext uri="{FF2B5EF4-FFF2-40B4-BE49-F238E27FC236}">
                <a16:creationId xmlns:a16="http://schemas.microsoft.com/office/drawing/2014/main" id="{138120CE-F541-82A0-BB0D-79068E936E43}"/>
              </a:ext>
            </a:extLst>
          </p:cNvPr>
          <p:cNvPicPr>
            <a:picLocks noChangeAspect="1"/>
          </p:cNvPicPr>
          <p:nvPr/>
        </p:nvPicPr>
        <p:blipFill rotWithShape="1">
          <a:blip r:embed="rId3"/>
          <a:srcRect l="6682" r="5345" b="-345"/>
          <a:stretch/>
        </p:blipFill>
        <p:spPr>
          <a:xfrm>
            <a:off x="5247732" y="1038045"/>
            <a:ext cx="6334010" cy="4682765"/>
          </a:xfrm>
          <a:prstGeom prst="rect">
            <a:avLst/>
          </a:prstGeom>
        </p:spPr>
      </p:pic>
    </p:spTree>
    <p:extLst>
      <p:ext uri="{BB962C8B-B14F-4D97-AF65-F5344CB8AC3E}">
        <p14:creationId xmlns:p14="http://schemas.microsoft.com/office/powerpoint/2010/main" val="119484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138E-2D89-F8B6-F728-2EFB8F927526}"/>
              </a:ext>
            </a:extLst>
          </p:cNvPr>
          <p:cNvSpPr>
            <a:spLocks noGrp="1"/>
          </p:cNvSpPr>
          <p:nvPr>
            <p:ph type="title"/>
          </p:nvPr>
        </p:nvSpPr>
        <p:spPr/>
        <p:txBody>
          <a:bodyPr lIns="91440" tIns="45720" rIns="91440" bIns="45720" anchor="t"/>
          <a:lstStyle/>
          <a:p>
            <a:r>
              <a:rPr lang="vi-VN">
                <a:latin typeface="Lato"/>
                <a:ea typeface="Lato"/>
                <a:cs typeface="Lato"/>
              </a:rPr>
              <a:t>2. Thiết kế kết nối </a:t>
            </a:r>
            <a:r>
              <a:rPr lang="vi-VN" err="1">
                <a:latin typeface="Lato"/>
                <a:ea typeface="Lato"/>
                <a:cs typeface="Lato"/>
              </a:rPr>
              <a:t>CoAP</a:t>
            </a:r>
            <a:r>
              <a:rPr lang="vi-VN">
                <a:latin typeface="Lato"/>
                <a:ea typeface="Lato"/>
                <a:cs typeface="Lato"/>
              </a:rPr>
              <a:t> cho cảm biến</a:t>
            </a:r>
            <a:endParaRPr lang="en-US" dirty="0"/>
          </a:p>
        </p:txBody>
      </p:sp>
      <p:sp>
        <p:nvSpPr>
          <p:cNvPr id="4" name="Slide Number Placeholder 3">
            <a:extLst>
              <a:ext uri="{FF2B5EF4-FFF2-40B4-BE49-F238E27FC236}">
                <a16:creationId xmlns:a16="http://schemas.microsoft.com/office/drawing/2014/main" id="{A1B91B3D-EEF2-E640-E555-41F213DBC2D5}"/>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5" name="Hình ảnh 4" descr="Ảnh có chứa văn bản, Phông chữ, ảnh chụp màn hình, hàng&#10;&#10;Mô tả được tự động tạo">
            <a:extLst>
              <a:ext uri="{FF2B5EF4-FFF2-40B4-BE49-F238E27FC236}">
                <a16:creationId xmlns:a16="http://schemas.microsoft.com/office/drawing/2014/main" id="{29A06C83-5E28-297A-FD63-0B95942C58D8}"/>
              </a:ext>
            </a:extLst>
          </p:cNvPr>
          <p:cNvPicPr>
            <a:picLocks noChangeAspect="1"/>
          </p:cNvPicPr>
          <p:nvPr/>
        </p:nvPicPr>
        <p:blipFill>
          <a:blip r:embed="rId3"/>
          <a:stretch>
            <a:fillRect/>
          </a:stretch>
        </p:blipFill>
        <p:spPr>
          <a:xfrm>
            <a:off x="337274" y="1059095"/>
            <a:ext cx="11516241" cy="3217378"/>
          </a:xfrm>
          <a:prstGeom prst="rect">
            <a:avLst/>
          </a:prstGeom>
        </p:spPr>
      </p:pic>
    </p:spTree>
    <p:extLst>
      <p:ext uri="{BB962C8B-B14F-4D97-AF65-F5344CB8AC3E}">
        <p14:creationId xmlns:p14="http://schemas.microsoft.com/office/powerpoint/2010/main" val="2964159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138E-2D89-F8B6-F728-2EFB8F927526}"/>
              </a:ext>
            </a:extLst>
          </p:cNvPr>
          <p:cNvSpPr>
            <a:spLocks noGrp="1"/>
          </p:cNvSpPr>
          <p:nvPr>
            <p:ph type="title"/>
          </p:nvPr>
        </p:nvSpPr>
        <p:spPr/>
        <p:txBody>
          <a:bodyPr lIns="91440" tIns="45720" rIns="91440" bIns="45720" anchor="t"/>
          <a:lstStyle/>
          <a:p>
            <a:r>
              <a:rPr lang="vi-VN">
                <a:latin typeface="Lato"/>
                <a:ea typeface="Lato"/>
                <a:cs typeface="Lato"/>
              </a:rPr>
              <a:t>3. Thiết kế kết nối </a:t>
            </a:r>
            <a:r>
              <a:rPr lang="vi-VN" err="1">
                <a:latin typeface="Lato"/>
                <a:ea typeface="Lato"/>
                <a:cs typeface="Lato"/>
              </a:rPr>
              <a:t>CoAP</a:t>
            </a:r>
            <a:r>
              <a:rPr lang="vi-VN">
                <a:latin typeface="Lato"/>
                <a:ea typeface="Lato"/>
                <a:cs typeface="Lato"/>
              </a:rPr>
              <a:t> cho cơ cấu chấp hành</a:t>
            </a:r>
            <a:endParaRPr lang="en-US"/>
          </a:p>
        </p:txBody>
      </p:sp>
      <p:sp>
        <p:nvSpPr>
          <p:cNvPr id="4" name="Slide Number Placeholder 3">
            <a:extLst>
              <a:ext uri="{FF2B5EF4-FFF2-40B4-BE49-F238E27FC236}">
                <a16:creationId xmlns:a16="http://schemas.microsoft.com/office/drawing/2014/main" id="{A1B91B3D-EEF2-E640-E555-41F213DBC2D5}"/>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3" name="Hình ảnh 2" descr="Ảnh có chứa văn bản, ảnh chụp màn hình, hàng, Phông chữ&#10;&#10;Mô tả được tự động tạo">
            <a:extLst>
              <a:ext uri="{FF2B5EF4-FFF2-40B4-BE49-F238E27FC236}">
                <a16:creationId xmlns:a16="http://schemas.microsoft.com/office/drawing/2014/main" id="{75D3EE0A-39E2-4CAC-BC56-ED926EBCAAC9}"/>
              </a:ext>
            </a:extLst>
          </p:cNvPr>
          <p:cNvPicPr>
            <a:picLocks noChangeAspect="1"/>
          </p:cNvPicPr>
          <p:nvPr/>
        </p:nvPicPr>
        <p:blipFill>
          <a:blip r:embed="rId3"/>
          <a:stretch>
            <a:fillRect/>
          </a:stretch>
        </p:blipFill>
        <p:spPr>
          <a:xfrm>
            <a:off x="603250" y="1299610"/>
            <a:ext cx="10985499" cy="2657474"/>
          </a:xfrm>
          <a:prstGeom prst="rect">
            <a:avLst/>
          </a:prstGeom>
        </p:spPr>
      </p:pic>
    </p:spTree>
    <p:extLst>
      <p:ext uri="{BB962C8B-B14F-4D97-AF65-F5344CB8AC3E}">
        <p14:creationId xmlns:p14="http://schemas.microsoft.com/office/powerpoint/2010/main" val="148594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lIns="91440" tIns="45720" rIns="91440" bIns="45720" anchor="t"/>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000">
                <a:latin typeface="Lato"/>
                <a:ea typeface="Lato"/>
                <a:cs typeface="Lato"/>
              </a:rPr>
              <a:t>Kết quả đạt được</a:t>
            </a:r>
            <a:endParaRPr lang="vi-VN" sz="4000"/>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15</a:t>
            </a:fld>
            <a:endParaRPr lang="en-US"/>
          </a:p>
        </p:txBody>
      </p:sp>
    </p:spTree>
    <p:extLst>
      <p:ext uri="{BB962C8B-B14F-4D97-AF65-F5344CB8AC3E}">
        <p14:creationId xmlns:p14="http://schemas.microsoft.com/office/powerpoint/2010/main" val="3474045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138E-2D89-F8B6-F728-2EFB8F927526}"/>
              </a:ext>
            </a:extLst>
          </p:cNvPr>
          <p:cNvSpPr>
            <a:spLocks noGrp="1"/>
          </p:cNvSpPr>
          <p:nvPr>
            <p:ph type="title"/>
          </p:nvPr>
        </p:nvSpPr>
        <p:spPr/>
        <p:txBody>
          <a:bodyPr lIns="91440" tIns="45720" rIns="91440" bIns="45720" anchor="t"/>
          <a:lstStyle/>
          <a:p>
            <a:r>
              <a:rPr lang="vi-VN">
                <a:latin typeface="Lato"/>
                <a:ea typeface="Lato"/>
                <a:cs typeface="Lato"/>
              </a:rPr>
              <a:t>Hình ảnh thực tế</a:t>
            </a:r>
            <a:endParaRPr lang="vi-VN"/>
          </a:p>
        </p:txBody>
      </p:sp>
      <p:sp>
        <p:nvSpPr>
          <p:cNvPr id="4" name="Slide Number Placeholder 3">
            <a:extLst>
              <a:ext uri="{FF2B5EF4-FFF2-40B4-BE49-F238E27FC236}">
                <a16:creationId xmlns:a16="http://schemas.microsoft.com/office/drawing/2014/main" id="{A1B91B3D-EEF2-E640-E555-41F213DBC2D5}"/>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5" name="Hình ảnh 4">
            <a:extLst>
              <a:ext uri="{FF2B5EF4-FFF2-40B4-BE49-F238E27FC236}">
                <a16:creationId xmlns:a16="http://schemas.microsoft.com/office/drawing/2014/main" id="{6873958E-A8C2-C70C-180C-2B3439BB517B}"/>
              </a:ext>
            </a:extLst>
          </p:cNvPr>
          <p:cNvPicPr>
            <a:picLocks noChangeAspect="1"/>
          </p:cNvPicPr>
          <p:nvPr/>
        </p:nvPicPr>
        <p:blipFill>
          <a:blip r:embed="rId3"/>
          <a:stretch>
            <a:fillRect/>
          </a:stretch>
        </p:blipFill>
        <p:spPr>
          <a:xfrm>
            <a:off x="1917424" y="917747"/>
            <a:ext cx="8357153" cy="5304458"/>
          </a:xfrm>
          <a:prstGeom prst="rect">
            <a:avLst/>
          </a:prstGeom>
        </p:spPr>
      </p:pic>
    </p:spTree>
    <p:extLst>
      <p:ext uri="{BB962C8B-B14F-4D97-AF65-F5344CB8AC3E}">
        <p14:creationId xmlns:p14="http://schemas.microsoft.com/office/powerpoint/2010/main" val="4259958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138E-2D89-F8B6-F728-2EFB8F927526}"/>
              </a:ext>
            </a:extLst>
          </p:cNvPr>
          <p:cNvSpPr>
            <a:spLocks noGrp="1"/>
          </p:cNvSpPr>
          <p:nvPr>
            <p:ph type="title"/>
          </p:nvPr>
        </p:nvSpPr>
        <p:spPr/>
        <p:txBody>
          <a:bodyPr lIns="91440" tIns="45720" rIns="91440" bIns="45720" anchor="t"/>
          <a:lstStyle/>
          <a:p>
            <a:r>
              <a:rPr lang="vi-VN">
                <a:latin typeface="Lato"/>
                <a:ea typeface="Lato"/>
                <a:cs typeface="Lato"/>
              </a:rPr>
              <a:t>Giao diện </a:t>
            </a:r>
            <a:r>
              <a:rPr lang="vi-VN" err="1">
                <a:latin typeface="Lato"/>
                <a:ea typeface="Lato"/>
                <a:cs typeface="Lato"/>
              </a:rPr>
              <a:t>Thingsboard</a:t>
            </a:r>
            <a:endParaRPr lang="vi-VN" err="1"/>
          </a:p>
        </p:txBody>
      </p:sp>
      <p:sp>
        <p:nvSpPr>
          <p:cNvPr id="4" name="Slide Number Placeholder 3">
            <a:extLst>
              <a:ext uri="{FF2B5EF4-FFF2-40B4-BE49-F238E27FC236}">
                <a16:creationId xmlns:a16="http://schemas.microsoft.com/office/drawing/2014/main" id="{A1B91B3D-EEF2-E640-E555-41F213DBC2D5}"/>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3" name="Hình ảnh 2">
            <a:extLst>
              <a:ext uri="{FF2B5EF4-FFF2-40B4-BE49-F238E27FC236}">
                <a16:creationId xmlns:a16="http://schemas.microsoft.com/office/drawing/2014/main" id="{132C51EE-E51A-D043-B138-C20A80E8C6C7}"/>
              </a:ext>
            </a:extLst>
          </p:cNvPr>
          <p:cNvPicPr>
            <a:picLocks noChangeAspect="1"/>
          </p:cNvPicPr>
          <p:nvPr/>
        </p:nvPicPr>
        <p:blipFill>
          <a:blip r:embed="rId3"/>
          <a:stretch>
            <a:fillRect/>
          </a:stretch>
        </p:blipFill>
        <p:spPr>
          <a:xfrm>
            <a:off x="1586120" y="876990"/>
            <a:ext cx="8732631" cy="5258629"/>
          </a:xfrm>
          <a:prstGeom prst="rect">
            <a:avLst/>
          </a:prstGeom>
        </p:spPr>
      </p:pic>
    </p:spTree>
    <p:extLst>
      <p:ext uri="{BB962C8B-B14F-4D97-AF65-F5344CB8AC3E}">
        <p14:creationId xmlns:p14="http://schemas.microsoft.com/office/powerpoint/2010/main" val="274510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138E-2D89-F8B6-F728-2EFB8F927526}"/>
              </a:ext>
            </a:extLst>
          </p:cNvPr>
          <p:cNvSpPr>
            <a:spLocks noGrp="1"/>
          </p:cNvSpPr>
          <p:nvPr>
            <p:ph type="title"/>
          </p:nvPr>
        </p:nvSpPr>
        <p:spPr/>
        <p:txBody>
          <a:bodyPr lIns="91440" tIns="45720" rIns="91440" bIns="45720" anchor="t"/>
          <a:lstStyle/>
          <a:p>
            <a:r>
              <a:rPr lang="vi-VN">
                <a:latin typeface="Lato"/>
                <a:ea typeface="Lato"/>
                <a:cs typeface="Lato"/>
              </a:rPr>
              <a:t>Hoạt động của hệ thống</a:t>
            </a:r>
            <a:endParaRPr lang="vi-VN"/>
          </a:p>
        </p:txBody>
      </p:sp>
      <p:sp>
        <p:nvSpPr>
          <p:cNvPr id="4" name="Slide Number Placeholder 3">
            <a:extLst>
              <a:ext uri="{FF2B5EF4-FFF2-40B4-BE49-F238E27FC236}">
                <a16:creationId xmlns:a16="http://schemas.microsoft.com/office/drawing/2014/main" id="{A1B91B3D-EEF2-E640-E555-41F213DBC2D5}"/>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5" name="5560133819425">
            <a:hlinkClick r:id="" action="ppaction://media"/>
            <a:extLst>
              <a:ext uri="{FF2B5EF4-FFF2-40B4-BE49-F238E27FC236}">
                <a16:creationId xmlns:a16="http://schemas.microsoft.com/office/drawing/2014/main" id="{279FEF79-94EE-0DEE-59BC-FD7B38B79F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9026" y="845378"/>
            <a:ext cx="9311861" cy="5167244"/>
          </a:xfrm>
          <a:prstGeom prst="rect">
            <a:avLst/>
          </a:prstGeom>
        </p:spPr>
      </p:pic>
    </p:spTree>
    <p:extLst>
      <p:ext uri="{BB962C8B-B14F-4D97-AF65-F5344CB8AC3E}">
        <p14:creationId xmlns:p14="http://schemas.microsoft.com/office/powerpoint/2010/main" val="168302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138E-2D89-F8B6-F728-2EFB8F927526}"/>
              </a:ext>
            </a:extLst>
          </p:cNvPr>
          <p:cNvSpPr>
            <a:spLocks noGrp="1"/>
          </p:cNvSpPr>
          <p:nvPr>
            <p:ph type="title"/>
          </p:nvPr>
        </p:nvSpPr>
        <p:spPr/>
        <p:txBody>
          <a:bodyPr lIns="91440" tIns="45720" rIns="91440" bIns="45720" anchor="t"/>
          <a:lstStyle/>
          <a:p>
            <a:r>
              <a:rPr lang="vi-VN">
                <a:latin typeface="Lato"/>
                <a:ea typeface="Lato"/>
                <a:cs typeface="Lato"/>
              </a:rPr>
              <a:t>Hoạt động của hệ thống</a:t>
            </a:r>
            <a:br>
              <a:rPr lang="vi-VN">
                <a:latin typeface="Lato"/>
                <a:ea typeface="Lato"/>
                <a:cs typeface="Lato"/>
              </a:rPr>
            </a:br>
            <a:endParaRPr lang="vi-VN"/>
          </a:p>
        </p:txBody>
      </p:sp>
      <p:sp>
        <p:nvSpPr>
          <p:cNvPr id="4" name="Slide Number Placeholder 3">
            <a:extLst>
              <a:ext uri="{FF2B5EF4-FFF2-40B4-BE49-F238E27FC236}">
                <a16:creationId xmlns:a16="http://schemas.microsoft.com/office/drawing/2014/main" id="{A1B91B3D-EEF2-E640-E555-41F213DBC2D5}"/>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3" name="5560194959197">
            <a:hlinkClick r:id="" action="ppaction://media"/>
            <a:extLst>
              <a:ext uri="{FF2B5EF4-FFF2-40B4-BE49-F238E27FC236}">
                <a16:creationId xmlns:a16="http://schemas.microsoft.com/office/drawing/2014/main" id="{4DB9188E-C13A-B795-30F2-9797CD543C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9080" y="890587"/>
            <a:ext cx="9753600" cy="5410200"/>
          </a:xfrm>
          <a:prstGeom prst="rect">
            <a:avLst/>
          </a:prstGeom>
        </p:spPr>
      </p:pic>
    </p:spTree>
    <p:extLst>
      <p:ext uri="{BB962C8B-B14F-4D97-AF65-F5344CB8AC3E}">
        <p14:creationId xmlns:p14="http://schemas.microsoft.com/office/powerpoint/2010/main" val="254340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77470"/>
            <a:ext cx="10595429" cy="161235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800" dirty="0"/>
              <a:t>Thiết kế hệ thống giám sát môi trường thông minh ứng dụng IoT</a:t>
            </a:r>
            <a:endParaRPr lang="en-US" sz="480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4" name="TextBox 3">
            <a:extLst>
              <a:ext uri="{FF2B5EF4-FFF2-40B4-BE49-F238E27FC236}">
                <a16:creationId xmlns:a16="http://schemas.microsoft.com/office/drawing/2014/main" id="{FFD2AD15-8167-7828-EC14-7EE433BD6E9E}"/>
              </a:ext>
            </a:extLst>
          </p:cNvPr>
          <p:cNvSpPr txBox="1"/>
          <p:nvPr/>
        </p:nvSpPr>
        <p:spPr>
          <a:xfrm>
            <a:off x="595086" y="3889828"/>
            <a:ext cx="6270171" cy="1631216"/>
          </a:xfrm>
          <a:prstGeom prst="rect">
            <a:avLst/>
          </a:prstGeom>
          <a:noFill/>
        </p:spPr>
        <p:txBody>
          <a:bodyPr wrap="square" rtlCol="0">
            <a:spAutoFit/>
          </a:bodyPr>
          <a:lstStyle/>
          <a:p>
            <a:r>
              <a:rPr lang="vi-VN" sz="2000" b="1" dirty="0">
                <a:solidFill>
                  <a:srgbClr val="C00000"/>
                </a:solidFill>
                <a:latin typeface="Lato" panose="020F0502020204030203" pitchFamily="34" charset="0"/>
                <a:ea typeface="Lato" panose="020F0502020204030203" pitchFamily="34" charset="0"/>
                <a:cs typeface="Lato" panose="020F0502020204030203" pitchFamily="34" charset="0"/>
              </a:rPr>
              <a:t>GVHD: PGS. TS Nguyễn Quốc Cường</a:t>
            </a:r>
          </a:p>
          <a:p>
            <a:endParaRPr lang="vi-VN" sz="2000" b="1" dirty="0">
              <a:solidFill>
                <a:srgbClr val="C00000"/>
              </a:solidFill>
              <a:latin typeface="Lato" panose="020F0502020204030203" pitchFamily="34" charset="0"/>
              <a:ea typeface="Lato" panose="020F0502020204030203" pitchFamily="34" charset="0"/>
              <a:cs typeface="Lato" panose="020F0502020204030203" pitchFamily="34" charset="0"/>
            </a:endParaRPr>
          </a:p>
          <a:p>
            <a:r>
              <a:rPr lang="vi-VN" sz="2000" b="1" dirty="0">
                <a:solidFill>
                  <a:srgbClr val="C00000"/>
                </a:solidFill>
                <a:latin typeface="Lato" panose="020F0502020204030203" pitchFamily="34" charset="0"/>
                <a:ea typeface="Lato" panose="020F0502020204030203" pitchFamily="34" charset="0"/>
                <a:cs typeface="Lato" panose="020F0502020204030203" pitchFamily="34" charset="0"/>
              </a:rPr>
              <a:t>Nhóm 18</a:t>
            </a:r>
          </a:p>
          <a:p>
            <a:r>
              <a:rPr lang="vi-VN" sz="2000" b="1" dirty="0">
                <a:solidFill>
                  <a:srgbClr val="C00000"/>
                </a:solidFill>
                <a:latin typeface="Lato" panose="020F0502020204030203" pitchFamily="34" charset="0"/>
                <a:ea typeface="Lato" panose="020F0502020204030203" pitchFamily="34" charset="0"/>
                <a:cs typeface="Lato" panose="020F0502020204030203" pitchFamily="34" charset="0"/>
              </a:rPr>
              <a:t>Tạ Xuân Kiên 			20202428</a:t>
            </a:r>
          </a:p>
          <a:p>
            <a:r>
              <a:rPr lang="vi-VN" sz="2000" b="1" dirty="0">
                <a:solidFill>
                  <a:srgbClr val="C00000"/>
                </a:solidFill>
                <a:latin typeface="Lato" panose="020F0502020204030203" pitchFamily="34" charset="0"/>
                <a:ea typeface="Lato" panose="020F0502020204030203" pitchFamily="34" charset="0"/>
                <a:cs typeface="Lato" panose="020F0502020204030203" pitchFamily="34" charset="0"/>
              </a:rPr>
              <a:t>Nguyễn Đỗ Hồng Phương	20202490</a:t>
            </a:r>
            <a:endParaRPr lang="en-US" sz="2000" b="1"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43172911"/>
      </p:ext>
    </p:extLst>
  </p:cSld>
  <p:clrMapOvr>
    <a:masterClrMapping/>
  </p:clrMapOvr>
  <mc:AlternateContent xmlns:mc="http://schemas.openxmlformats.org/markup-compatibility/2006">
    <mc:Choice xmlns:p14="http://schemas.microsoft.com/office/powerpoint/2010/main" Requires="p14">
      <p:transition spd="slow" p14:dur="2000" advTm="23030"/>
    </mc:Choice>
    <mc:Fallback>
      <p:transition spd="slow" advTm="2303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20</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457696"/>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5400" dirty="0"/>
              <a:t>Giới thiệu chung</a:t>
            </a:r>
            <a:endParaRPr lang="en-US" sz="5400" dirty="0"/>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803648317"/>
      </p:ext>
    </p:extLst>
  </p:cSld>
  <p:clrMapOvr>
    <a:masterClrMapping/>
  </p:clrMapOvr>
  <mc:AlternateContent xmlns:mc="http://schemas.openxmlformats.org/markup-compatibility/2006">
    <mc:Choice xmlns:p14="http://schemas.microsoft.com/office/powerpoint/2010/main" Requires="p14">
      <p:transition spd="slow" p14:dur="2000" advTm="6643"/>
    </mc:Choice>
    <mc:Fallback>
      <p:transition spd="slow" advTm="664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vi-VN" dirty="0"/>
              <a:t>1. Hệ thống giám sát môi trường</a:t>
            </a:r>
            <a:endParaRPr lang="en-US" dirty="0"/>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8735" y="1032510"/>
            <a:ext cx="11514527" cy="4938713"/>
          </a:xfrm>
        </p:spPr>
        <p:txBody>
          <a:bodyPr lIns="91440" tIns="45720" rIns="91440" bIns="45720" anchor="t"/>
          <a:lstStyle/>
          <a:p>
            <a:pPr marL="0" indent="0" algn="just">
              <a:buNone/>
            </a:pPr>
            <a:r>
              <a:rPr lang="vi-VN" sz="2000" b="1" dirty="0"/>
              <a:t>Khái niệm: </a:t>
            </a:r>
            <a:r>
              <a:rPr lang="vi-VN" sz="2000" dirty="0"/>
              <a:t>hệ thống được thiết kế để thu thập, quản lý, và phân tích dữ liệu về môi trường xung quanh như nhiệt độ, độ ẩm, chất  lượng không khí,...</a:t>
            </a:r>
            <a:endParaRPr lang="vi-VN"/>
          </a:p>
          <a:p>
            <a:pPr marL="0" indent="0" algn="just">
              <a:buNone/>
            </a:pPr>
            <a:r>
              <a:rPr lang="vi-VN" sz="2000" b="1">
                <a:latin typeface="Lato"/>
                <a:ea typeface="Lato"/>
                <a:cs typeface="Lato"/>
              </a:rPr>
              <a:t>Hệ thống sử dụng </a:t>
            </a:r>
            <a:r>
              <a:rPr lang="vi-VN" sz="2000" b="1" err="1">
                <a:latin typeface="Lato"/>
                <a:ea typeface="Lato"/>
                <a:cs typeface="Lato"/>
              </a:rPr>
              <a:t>IoT</a:t>
            </a:r>
            <a:r>
              <a:rPr lang="vi-VN" sz="2000">
                <a:latin typeface="Lato"/>
                <a:ea typeface="Lato"/>
                <a:cs typeface="Lato"/>
              </a:rPr>
              <a:t>: các thiết bị được kết nối qua </a:t>
            </a:r>
            <a:r>
              <a:rPr lang="vi-VN" sz="2000" err="1">
                <a:latin typeface="Lato"/>
                <a:ea typeface="Lato"/>
                <a:cs typeface="Lato"/>
              </a:rPr>
              <a:t>Internet</a:t>
            </a:r>
            <a:r>
              <a:rPr lang="vi-VN" sz="2000">
                <a:latin typeface="Lato"/>
                <a:ea typeface="Lato"/>
                <a:cs typeface="Lato"/>
              </a:rPr>
              <a:t> giúp người dùng có thể theo dõi và quản lý các thông số từ xa và đồng thời có thể đưa ra các điều khiển phù hợp tác động đến môi trường đang giám sát.</a:t>
            </a:r>
            <a:endParaRPr lang="vi-VN" sz="2400">
              <a:latin typeface="Lato"/>
              <a:ea typeface="Lato"/>
              <a:cs typeface="Lato"/>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4</a:t>
            </a:fld>
            <a:endParaRPr lang="en-US"/>
          </a:p>
        </p:txBody>
      </p:sp>
      <p:pic>
        <p:nvPicPr>
          <p:cNvPr id="7" name="Picture 6" descr="A diagram of a router and a cloud with lightnings&#10;&#10;Description automatically generated">
            <a:extLst>
              <a:ext uri="{FF2B5EF4-FFF2-40B4-BE49-F238E27FC236}">
                <a16:creationId xmlns:a16="http://schemas.microsoft.com/office/drawing/2014/main" id="{472ABFD6-4C07-E5F6-CDB6-F4ECF6474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115" y="2757211"/>
            <a:ext cx="6725156" cy="2933559"/>
          </a:xfrm>
          <a:prstGeom prst="rect">
            <a:avLst/>
          </a:prstGeom>
        </p:spPr>
      </p:pic>
    </p:spTree>
    <p:extLst>
      <p:ext uri="{BB962C8B-B14F-4D97-AF65-F5344CB8AC3E}">
        <p14:creationId xmlns:p14="http://schemas.microsoft.com/office/powerpoint/2010/main" val="2641264695"/>
      </p:ext>
    </p:extLst>
  </p:cSld>
  <p:clrMapOvr>
    <a:masterClrMapping/>
  </p:clrMapOvr>
  <mc:AlternateContent xmlns:mc="http://schemas.openxmlformats.org/markup-compatibility/2006">
    <mc:Choice xmlns:p14="http://schemas.microsoft.com/office/powerpoint/2010/main" Requires="p14">
      <p:transition spd="slow" p14:dur="2000" advTm="32279"/>
    </mc:Choice>
    <mc:Fallback>
      <p:transition spd="slow" advTm="3227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1EA9-6B9B-B2E5-65E6-5EDB051B7FB1}"/>
              </a:ext>
            </a:extLst>
          </p:cNvPr>
          <p:cNvSpPr>
            <a:spLocks noGrp="1"/>
          </p:cNvSpPr>
          <p:nvPr>
            <p:ph type="title"/>
          </p:nvPr>
        </p:nvSpPr>
        <p:spPr/>
        <p:txBody>
          <a:bodyPr/>
          <a:lstStyle/>
          <a:p>
            <a:r>
              <a:rPr lang="vi-VN" dirty="0"/>
              <a:t>2. Mục tiêu hệ thống</a:t>
            </a:r>
            <a:endParaRPr lang="en-US" dirty="0"/>
          </a:p>
        </p:txBody>
      </p:sp>
      <p:sp>
        <p:nvSpPr>
          <p:cNvPr id="3" name="Text Placeholder 2">
            <a:extLst>
              <a:ext uri="{FF2B5EF4-FFF2-40B4-BE49-F238E27FC236}">
                <a16:creationId xmlns:a16="http://schemas.microsoft.com/office/drawing/2014/main" id="{43C21BED-529F-4D76-7BE5-D5393ADA5D72}"/>
              </a:ext>
            </a:extLst>
          </p:cNvPr>
          <p:cNvSpPr>
            <a:spLocks noGrp="1"/>
          </p:cNvSpPr>
          <p:nvPr>
            <p:ph type="body" sz="quarter" idx="13"/>
          </p:nvPr>
        </p:nvSpPr>
        <p:spPr/>
        <p:txBody>
          <a:bodyPr/>
          <a:lstStyle/>
          <a:p>
            <a:pPr marL="0" indent="0">
              <a:buNone/>
            </a:pPr>
            <a:r>
              <a:rPr lang="vi-VN" sz="2000" b="1" dirty="0"/>
              <a:t>Đo các thông số</a:t>
            </a:r>
            <a:r>
              <a:rPr lang="vi-VN" sz="2000" dirty="0"/>
              <a:t>: nhiệt độ, độ ẩm, cường độ ánh sáng, chất lượng không khí</a:t>
            </a:r>
          </a:p>
          <a:p>
            <a:pPr marL="0" indent="0">
              <a:buNone/>
            </a:pPr>
            <a:r>
              <a:rPr lang="vi-VN" sz="2000" b="1" dirty="0"/>
              <a:t>Chấp hành</a:t>
            </a:r>
            <a:r>
              <a:rPr lang="vi-VN" sz="2000" dirty="0"/>
              <a:t>: điều khiển độ sáng đèn, điều khiển HVAC (LCD)</a:t>
            </a:r>
          </a:p>
          <a:p>
            <a:pPr marL="0" indent="0">
              <a:buNone/>
            </a:pPr>
            <a:r>
              <a:rPr lang="vi-VN" sz="2000" b="1" dirty="0"/>
              <a:t>Giao diện hiển thị</a:t>
            </a:r>
            <a:r>
              <a:rPr lang="vi-VN" sz="2000" dirty="0"/>
              <a:t>: Thingsboard dữ liệu cảm biến, giao diện điều khiển</a:t>
            </a:r>
          </a:p>
          <a:p>
            <a:pPr marL="0" indent="0">
              <a:buNone/>
            </a:pPr>
            <a:r>
              <a:rPr lang="vi-VN" sz="2000" b="1" dirty="0"/>
              <a:t>Giao thức</a:t>
            </a:r>
            <a:r>
              <a:rPr lang="vi-VN" sz="2000" dirty="0"/>
              <a:t>:</a:t>
            </a:r>
          </a:p>
          <a:p>
            <a:r>
              <a:rPr lang="vi-VN" sz="2000" dirty="0"/>
              <a:t>Giao tiếp thiết bị với gateway: MQTT và CoAP</a:t>
            </a:r>
          </a:p>
          <a:p>
            <a:r>
              <a:rPr lang="vi-VN" sz="2000" dirty="0"/>
              <a:t>Giao tiếp gateway với Thingsboard: MQTT</a:t>
            </a:r>
            <a:endParaRPr lang="en-US" sz="2000" dirty="0"/>
          </a:p>
        </p:txBody>
      </p:sp>
      <p:sp>
        <p:nvSpPr>
          <p:cNvPr id="4" name="Slide Number Placeholder 3">
            <a:extLst>
              <a:ext uri="{FF2B5EF4-FFF2-40B4-BE49-F238E27FC236}">
                <a16:creationId xmlns:a16="http://schemas.microsoft.com/office/drawing/2014/main" id="{4DC9DFEA-0D3E-DFEF-C569-7C5D13BDE5A5}"/>
              </a:ext>
            </a:extLst>
          </p:cNvPr>
          <p:cNvSpPr>
            <a:spLocks noGrp="1"/>
          </p:cNvSpPr>
          <p:nvPr>
            <p:ph type="sldNum" sz="quarter" idx="12"/>
          </p:nvPr>
        </p:nvSpPr>
        <p:spPr/>
        <p:txBody>
          <a:bodyPr/>
          <a:lstStyle/>
          <a:p>
            <a:fld id="{9EA0BE3B-158A-4EDF-80DC-E394A0D1600F}" type="slidenum">
              <a:rPr lang="en-US" smtClean="0"/>
              <a:pPr/>
              <a:t>5</a:t>
            </a:fld>
            <a:endParaRPr lang="en-US"/>
          </a:p>
        </p:txBody>
      </p:sp>
    </p:spTree>
    <p:extLst>
      <p:ext uri="{BB962C8B-B14F-4D97-AF65-F5344CB8AC3E}">
        <p14:creationId xmlns:p14="http://schemas.microsoft.com/office/powerpoint/2010/main" val="2030879491"/>
      </p:ext>
    </p:extLst>
  </p:cSld>
  <p:clrMapOvr>
    <a:masterClrMapping/>
  </p:clrMapOvr>
  <mc:AlternateContent xmlns:mc="http://schemas.openxmlformats.org/markup-compatibility/2006">
    <mc:Choice xmlns:p14="http://schemas.microsoft.com/office/powerpoint/2010/main" Requires="p14">
      <p:transition spd="slow" p14:dur="2000" advTm="40499"/>
    </mc:Choice>
    <mc:Fallback>
      <p:transition spd="slow" advTm="404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96C7-F516-F4EF-7D2E-855CD5A0D317}"/>
              </a:ext>
            </a:extLst>
          </p:cNvPr>
          <p:cNvSpPr>
            <a:spLocks noGrp="1"/>
          </p:cNvSpPr>
          <p:nvPr>
            <p:ph type="title"/>
          </p:nvPr>
        </p:nvSpPr>
        <p:spPr/>
        <p:txBody>
          <a:bodyPr/>
          <a:lstStyle/>
          <a:p>
            <a:r>
              <a:rPr lang="vi-VN" dirty="0"/>
              <a:t>3. Cấu trúc triển khai</a:t>
            </a:r>
            <a:endParaRPr lang="en-US" dirty="0"/>
          </a:p>
        </p:txBody>
      </p:sp>
      <p:sp>
        <p:nvSpPr>
          <p:cNvPr id="4" name="Slide Number Placeholder 3">
            <a:extLst>
              <a:ext uri="{FF2B5EF4-FFF2-40B4-BE49-F238E27FC236}">
                <a16:creationId xmlns:a16="http://schemas.microsoft.com/office/drawing/2014/main" id="{837C7ACC-B58E-C199-597F-069B6974AB40}"/>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6" name="Picture 5">
            <a:extLst>
              <a:ext uri="{FF2B5EF4-FFF2-40B4-BE49-F238E27FC236}">
                <a16:creationId xmlns:a16="http://schemas.microsoft.com/office/drawing/2014/main" id="{A1F2C1FB-2C88-F9F8-DD1E-2DD1CB44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160" y="854330"/>
            <a:ext cx="8136951" cy="4888128"/>
          </a:xfrm>
          <a:prstGeom prst="rect">
            <a:avLst/>
          </a:prstGeom>
        </p:spPr>
      </p:pic>
      <p:cxnSp>
        <p:nvCxnSpPr>
          <p:cNvPr id="8" name="Straight Connector 7">
            <a:extLst>
              <a:ext uri="{FF2B5EF4-FFF2-40B4-BE49-F238E27FC236}">
                <a16:creationId xmlns:a16="http://schemas.microsoft.com/office/drawing/2014/main" id="{E5A14EEF-7965-285E-48DA-1A2E782864FB}"/>
              </a:ext>
            </a:extLst>
          </p:cNvPr>
          <p:cNvCxnSpPr>
            <a:cxnSpLocks/>
          </p:cNvCxnSpPr>
          <p:nvPr/>
        </p:nvCxnSpPr>
        <p:spPr>
          <a:xfrm>
            <a:off x="1422399" y="2148114"/>
            <a:ext cx="4789715"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8BCE4B5D-449E-FA97-71DA-F1A8AAE3F2FE}"/>
              </a:ext>
            </a:extLst>
          </p:cNvPr>
          <p:cNvCxnSpPr>
            <a:cxnSpLocks/>
          </p:cNvCxnSpPr>
          <p:nvPr/>
        </p:nvCxnSpPr>
        <p:spPr>
          <a:xfrm>
            <a:off x="6371771" y="2148114"/>
            <a:ext cx="468085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96E3AB1A-0679-55D4-7673-4D135FFBEE4F}"/>
              </a:ext>
            </a:extLst>
          </p:cNvPr>
          <p:cNvSpPr txBox="1"/>
          <p:nvPr/>
        </p:nvSpPr>
        <p:spPr>
          <a:xfrm>
            <a:off x="1422400" y="2786743"/>
            <a:ext cx="856343" cy="369332"/>
          </a:xfrm>
          <a:prstGeom prst="rect">
            <a:avLst/>
          </a:prstGeom>
          <a:noFill/>
        </p:spPr>
        <p:txBody>
          <a:bodyPr wrap="square" rtlCol="0">
            <a:spAutoFit/>
          </a:bodyPr>
          <a:lstStyle/>
          <a:p>
            <a:r>
              <a:rPr lang="vi-VN" b="1" dirty="0">
                <a:latin typeface="Lato" panose="020F0502020204030203" pitchFamily="34" charset="0"/>
                <a:ea typeface="Lato" panose="020F0502020204030203" pitchFamily="34" charset="0"/>
                <a:cs typeface="Lato" panose="020F0502020204030203" pitchFamily="34" charset="0"/>
              </a:rPr>
              <a:t>Local</a:t>
            </a:r>
            <a:endParaRPr lang="en-US" b="1" dirty="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EB40CC6-E108-F1C6-BAEF-094D72A6828D}"/>
              </a:ext>
            </a:extLst>
          </p:cNvPr>
          <p:cNvSpPr txBox="1"/>
          <p:nvPr/>
        </p:nvSpPr>
        <p:spPr>
          <a:xfrm>
            <a:off x="1347979" y="1625938"/>
            <a:ext cx="1117601" cy="369332"/>
          </a:xfrm>
          <a:prstGeom prst="rect">
            <a:avLst/>
          </a:prstGeom>
          <a:noFill/>
        </p:spPr>
        <p:txBody>
          <a:bodyPr wrap="square" rtlCol="0">
            <a:spAutoFit/>
          </a:bodyPr>
          <a:lstStyle/>
          <a:p>
            <a:r>
              <a:rPr lang="vi-VN" b="1" dirty="0">
                <a:latin typeface="Lato" panose="020F0502020204030203" pitchFamily="34" charset="0"/>
                <a:ea typeface="Lato" panose="020F0502020204030203" pitchFamily="34" charset="0"/>
                <a:cs typeface="Lato" panose="020F0502020204030203" pitchFamily="34" charset="0"/>
              </a:rPr>
              <a:t>Internet</a:t>
            </a:r>
            <a:endParaRPr lang="en-US"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81359573"/>
      </p:ext>
    </p:extLst>
  </p:cSld>
  <p:clrMapOvr>
    <a:masterClrMapping/>
  </p:clrMapOvr>
  <mc:AlternateContent xmlns:mc="http://schemas.openxmlformats.org/markup-compatibility/2006">
    <mc:Choice xmlns:p14="http://schemas.microsoft.com/office/powerpoint/2010/main" Requires="p14">
      <p:transition spd="slow" p14:dur="2000" advTm="53277"/>
    </mc:Choice>
    <mc:Fallback>
      <p:transition spd="slow" advTm="5327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32E17-8684-11D2-24AC-6B5EA530D7C7}"/>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598501A9-7291-E49E-1285-006BC07F361F}"/>
              </a:ext>
            </a:extLst>
          </p:cNvPr>
          <p:cNvSpPr txBox="1">
            <a:spLocks/>
          </p:cNvSpPr>
          <p:nvPr/>
        </p:nvSpPr>
        <p:spPr>
          <a:xfrm>
            <a:off x="5605763" y="2457696"/>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800" dirty="0"/>
              <a:t>Thiết kế thành phần hệ thống sử dụng MQTT</a:t>
            </a:r>
            <a:endParaRPr lang="en-US" sz="4800" dirty="0"/>
          </a:p>
        </p:txBody>
      </p:sp>
      <p:sp>
        <p:nvSpPr>
          <p:cNvPr id="3" name="Slide Number Placeholder 2">
            <a:extLst>
              <a:ext uri="{FF2B5EF4-FFF2-40B4-BE49-F238E27FC236}">
                <a16:creationId xmlns:a16="http://schemas.microsoft.com/office/drawing/2014/main" id="{A1C242C0-0A57-A07F-21AF-2006AAA650EB}"/>
              </a:ext>
            </a:extLst>
          </p:cNvPr>
          <p:cNvSpPr>
            <a:spLocks noGrp="1"/>
          </p:cNvSpPr>
          <p:nvPr>
            <p:ph type="sldNum" sz="quarter" idx="12"/>
          </p:nvPr>
        </p:nvSpPr>
        <p:spPr/>
        <p:txBody>
          <a:bodyPr/>
          <a:lstStyle/>
          <a:p>
            <a:fld id="{9EA0BE3B-158A-4EDF-80DC-E394A0D1600F}" type="slidenum">
              <a:rPr lang="en-US" smtClean="0"/>
              <a:pPr/>
              <a:t>7</a:t>
            </a:fld>
            <a:endParaRPr lang="en-US"/>
          </a:p>
        </p:txBody>
      </p:sp>
    </p:spTree>
    <p:extLst>
      <p:ext uri="{BB962C8B-B14F-4D97-AF65-F5344CB8AC3E}">
        <p14:creationId xmlns:p14="http://schemas.microsoft.com/office/powerpoint/2010/main" val="3774042828"/>
      </p:ext>
    </p:extLst>
  </p:cSld>
  <p:clrMapOvr>
    <a:masterClrMapping/>
  </p:clrMapOvr>
  <mc:AlternateContent xmlns:mc="http://schemas.openxmlformats.org/markup-compatibility/2006">
    <mc:Choice xmlns:p14="http://schemas.microsoft.com/office/powerpoint/2010/main" Requires="p14">
      <p:transition spd="slow" p14:dur="2000" advTm="13803"/>
    </mc:Choice>
    <mc:Fallback>
      <p:transition spd="slow" advTm="1380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138E-2D89-F8B6-F728-2EFB8F927526}"/>
              </a:ext>
            </a:extLst>
          </p:cNvPr>
          <p:cNvSpPr>
            <a:spLocks noGrp="1"/>
          </p:cNvSpPr>
          <p:nvPr>
            <p:ph type="title"/>
          </p:nvPr>
        </p:nvSpPr>
        <p:spPr/>
        <p:txBody>
          <a:bodyPr/>
          <a:lstStyle/>
          <a:p>
            <a:r>
              <a:rPr lang="vi-VN" dirty="0"/>
              <a:t>1. Giao thức MQTT </a:t>
            </a:r>
            <a:endParaRPr lang="en-US" dirty="0"/>
          </a:p>
        </p:txBody>
      </p:sp>
      <p:sp>
        <p:nvSpPr>
          <p:cNvPr id="3" name="Text Placeholder 2">
            <a:extLst>
              <a:ext uri="{FF2B5EF4-FFF2-40B4-BE49-F238E27FC236}">
                <a16:creationId xmlns:a16="http://schemas.microsoft.com/office/drawing/2014/main" id="{02CCA35C-083C-DB38-ADDA-E552F4BDAA22}"/>
              </a:ext>
            </a:extLst>
          </p:cNvPr>
          <p:cNvSpPr>
            <a:spLocks noGrp="1"/>
          </p:cNvSpPr>
          <p:nvPr>
            <p:ph type="body" sz="quarter" idx="13"/>
          </p:nvPr>
        </p:nvSpPr>
        <p:spPr>
          <a:xfrm>
            <a:off x="337539" y="1032510"/>
            <a:ext cx="4524747" cy="4938713"/>
          </a:xfrm>
        </p:spPr>
        <p:txBody>
          <a:bodyPr lIns="91440" tIns="45720" rIns="91440" bIns="45720" anchor="t"/>
          <a:lstStyle/>
          <a:p>
            <a:pPr marL="0" indent="0" algn="just">
              <a:buNone/>
            </a:pPr>
            <a:r>
              <a:rPr lang="vi-VN" sz="2000" dirty="0"/>
              <a:t>Mô hình: </a:t>
            </a:r>
            <a:r>
              <a:rPr lang="vi-VN" sz="2000" b="1" dirty="0"/>
              <a:t>xuất bản và đăng ký</a:t>
            </a:r>
            <a:endParaRPr lang="vi-VN" dirty="0"/>
          </a:p>
          <a:p>
            <a:pPr marL="0" indent="0" algn="just">
              <a:buNone/>
            </a:pPr>
            <a:r>
              <a:rPr lang="vi-VN" sz="2000" dirty="0">
                <a:latin typeface="Lato"/>
                <a:ea typeface="Lato"/>
                <a:cs typeface="Lato"/>
              </a:rPr>
              <a:t>Broker: phân tách bên gửi và bên nhận</a:t>
            </a:r>
          </a:p>
          <a:p>
            <a:pPr algn="just">
              <a:buFontTx/>
              <a:buChar char="-"/>
            </a:pPr>
            <a:r>
              <a:rPr lang="vi-VN" sz="2000" dirty="0"/>
              <a:t>Không gian: bên gửi và bên nhận không cần biết IP và số cổng </a:t>
            </a:r>
          </a:p>
          <a:p>
            <a:pPr algn="just">
              <a:buFontTx/>
              <a:buChar char="-"/>
            </a:pPr>
            <a:r>
              <a:rPr lang="vi-VN" sz="2000" dirty="0"/>
              <a:t>Thời gian: không cần cũng giữ kết nối tại 1 thời điểm</a:t>
            </a:r>
          </a:p>
          <a:p>
            <a:pPr marL="0" indent="0" algn="just">
              <a:buNone/>
            </a:pPr>
            <a:endParaRPr lang="vi-VN" sz="2000" dirty="0"/>
          </a:p>
          <a:p>
            <a:pPr marL="0" indent="0" algn="just">
              <a:buNone/>
            </a:pPr>
            <a:r>
              <a:rPr lang="vi-VN" sz="2000" dirty="0">
                <a:latin typeface="Lato"/>
                <a:ea typeface="Lato"/>
                <a:cs typeface="Lato"/>
              </a:rPr>
              <a:t>Chu đề: sử dụng để lọc bên gửi và  bên nhận cần giao tiếp với nhau. Ví dụ: “tp/test/”</a:t>
            </a:r>
            <a:endParaRPr lang="en-US" sz="2000" dirty="0">
              <a:latin typeface="Lato"/>
              <a:ea typeface="Lato"/>
              <a:cs typeface="Lato"/>
            </a:endParaRPr>
          </a:p>
        </p:txBody>
      </p:sp>
      <p:sp>
        <p:nvSpPr>
          <p:cNvPr id="4" name="Slide Number Placeholder 3">
            <a:extLst>
              <a:ext uri="{FF2B5EF4-FFF2-40B4-BE49-F238E27FC236}">
                <a16:creationId xmlns:a16="http://schemas.microsoft.com/office/drawing/2014/main" id="{A1B91B3D-EEF2-E640-E555-41F213DBC2D5}"/>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5" name="Picture 4" descr="What is MQTT? Definition and Details">
            <a:extLst>
              <a:ext uri="{FF2B5EF4-FFF2-40B4-BE49-F238E27FC236}">
                <a16:creationId xmlns:a16="http://schemas.microsoft.com/office/drawing/2014/main" id="{DD9C3583-8401-D088-60C6-2A1093514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2382" y="1670152"/>
            <a:ext cx="5946764" cy="2927759"/>
          </a:xfrm>
          <a:prstGeom prst="rect">
            <a:avLst/>
          </a:prstGeom>
        </p:spPr>
      </p:pic>
    </p:spTree>
    <p:extLst>
      <p:ext uri="{BB962C8B-B14F-4D97-AF65-F5344CB8AC3E}">
        <p14:creationId xmlns:p14="http://schemas.microsoft.com/office/powerpoint/2010/main" val="866316667"/>
      </p:ext>
    </p:extLst>
  </p:cSld>
  <p:clrMapOvr>
    <a:masterClrMapping/>
  </p:clrMapOvr>
  <mc:AlternateContent xmlns:mc="http://schemas.openxmlformats.org/markup-compatibility/2006">
    <mc:Choice xmlns:p14="http://schemas.microsoft.com/office/powerpoint/2010/main" Requires="p14">
      <p:transition spd="slow" p14:dur="2000" advTm="71684"/>
    </mc:Choice>
    <mc:Fallback>
      <p:transition spd="slow" advTm="7168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E013-82AA-B359-EFEE-E2FC0E5919E1}"/>
              </a:ext>
            </a:extLst>
          </p:cNvPr>
          <p:cNvSpPr>
            <a:spLocks noGrp="1"/>
          </p:cNvSpPr>
          <p:nvPr>
            <p:ph type="title"/>
          </p:nvPr>
        </p:nvSpPr>
        <p:spPr/>
        <p:txBody>
          <a:bodyPr/>
          <a:lstStyle/>
          <a:p>
            <a:r>
              <a:rPr lang="vi-VN" dirty="0"/>
              <a:t>2. Thiết kế kết nối cho cảm biến DHT11</a:t>
            </a:r>
            <a:endParaRPr lang="en-US" dirty="0"/>
          </a:p>
        </p:txBody>
      </p:sp>
      <p:sp>
        <p:nvSpPr>
          <p:cNvPr id="4" name="Slide Number Placeholder 3">
            <a:extLst>
              <a:ext uri="{FF2B5EF4-FFF2-40B4-BE49-F238E27FC236}">
                <a16:creationId xmlns:a16="http://schemas.microsoft.com/office/drawing/2014/main" id="{F6605F17-DF00-E5D5-609A-84BA27AEE100}"/>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5" name="Picture 4">
            <a:extLst>
              <a:ext uri="{FF2B5EF4-FFF2-40B4-BE49-F238E27FC236}">
                <a16:creationId xmlns:a16="http://schemas.microsoft.com/office/drawing/2014/main" id="{C5CC0EFF-3126-5514-040F-A3FCCDCC03DC}"/>
              </a:ext>
            </a:extLst>
          </p:cNvPr>
          <p:cNvPicPr>
            <a:picLocks noChangeAspect="1"/>
          </p:cNvPicPr>
          <p:nvPr/>
        </p:nvPicPr>
        <p:blipFill>
          <a:blip r:embed="rId2">
            <a:extLst>
              <a:ext uri="{28A0092B-C50C-407E-A947-70E740481C1C}">
                <a14:useLocalDpi xmlns:a14="http://schemas.microsoft.com/office/drawing/2010/main" val="0"/>
              </a:ext>
            </a:extLst>
          </a:blip>
          <a:srcRect l="4861" r="4722" b="4322"/>
          <a:stretch>
            <a:fillRect/>
          </a:stretch>
        </p:blipFill>
        <p:spPr>
          <a:xfrm>
            <a:off x="1930466" y="975686"/>
            <a:ext cx="8331067" cy="5090143"/>
          </a:xfrm>
          <a:prstGeom prst="rect">
            <a:avLst/>
          </a:prstGeom>
        </p:spPr>
      </p:pic>
    </p:spTree>
    <p:extLst>
      <p:ext uri="{BB962C8B-B14F-4D97-AF65-F5344CB8AC3E}">
        <p14:creationId xmlns:p14="http://schemas.microsoft.com/office/powerpoint/2010/main" val="559770260"/>
      </p:ext>
    </p:extLst>
  </p:cSld>
  <p:clrMapOvr>
    <a:masterClrMapping/>
  </p:clrMapOvr>
  <mc:AlternateContent xmlns:mc="http://schemas.openxmlformats.org/markup-compatibility/2006">
    <mc:Choice xmlns:p14="http://schemas.microsoft.com/office/powerpoint/2010/main" Requires="p14">
      <p:transition spd="slow" p14:dur="2000" advTm="70962"/>
    </mc:Choice>
    <mc:Fallback>
      <p:transition spd="slow" advTm="7096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728</Words>
  <Application>Microsoft Office PowerPoint</Application>
  <PresentationFormat>Widescreen</PresentationFormat>
  <Paragraphs>72</Paragraphs>
  <Slides>20</Slides>
  <Notes>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Lato</vt:lpstr>
      <vt:lpstr>Office Theme</vt:lpstr>
      <vt:lpstr>PowerPoint Presentation</vt:lpstr>
      <vt:lpstr>PowerPoint Presentation</vt:lpstr>
      <vt:lpstr>PowerPoint Presentation</vt:lpstr>
      <vt:lpstr>1. Hệ thống giám sát môi trường</vt:lpstr>
      <vt:lpstr>2. Mục tiêu hệ thống</vt:lpstr>
      <vt:lpstr>3. Cấu trúc triển khai</vt:lpstr>
      <vt:lpstr>PowerPoint Presentation</vt:lpstr>
      <vt:lpstr>1. Giao thức MQTT </vt:lpstr>
      <vt:lpstr>2. Thiết kế kết nối cho cảm biến DHT11</vt:lpstr>
      <vt:lpstr>3. Thiết kế kết nối cho HVAC</vt:lpstr>
      <vt:lpstr>PowerPoint Presentation</vt:lpstr>
      <vt:lpstr>1. Giao thức CoAP</vt:lpstr>
      <vt:lpstr>2. Thiết kế kết nối CoAP cho cảm biến</vt:lpstr>
      <vt:lpstr>3. Thiết kế kết nối CoAP cho cơ cấu chấp hành</vt:lpstr>
      <vt:lpstr>PowerPoint Presentation</vt:lpstr>
      <vt:lpstr>Hình ảnh thực tế</vt:lpstr>
      <vt:lpstr>Giao diện Thingsboard</vt:lpstr>
      <vt:lpstr>Hoạt động của hệ thống</vt:lpstr>
      <vt:lpstr>Hoạt động của hệ thống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Do Hong Phuong 20202490</cp:lastModifiedBy>
  <cp:revision>13</cp:revision>
  <dcterms:created xsi:type="dcterms:W3CDTF">2021-05-28T04:32:29Z</dcterms:created>
  <dcterms:modified xsi:type="dcterms:W3CDTF">2024-06-27T09:31:26Z</dcterms:modified>
</cp:coreProperties>
</file>